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4" r:id="rId9"/>
    <p:sldId id="277" r:id="rId10"/>
    <p:sldId id="266" r:id="rId11"/>
    <p:sldId id="268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9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/>
        </p:nvSpPr>
        <p:spPr>
          <a:xfrm>
            <a:off x="1566086" y="3938895"/>
            <a:ext cx="9059828" cy="131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lnSpc>
                <a:spcPct val="90000"/>
              </a:lnSpc>
              <a:defRPr sz="44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dirty="0"/>
              <a:t>NO HAY QUE BUSCAR COMIENZOS FÁCILES. NO SON BUENA SEÑAL </a:t>
            </a:r>
          </a:p>
        </p:txBody>
      </p:sp>
      <p:sp>
        <p:nvSpPr>
          <p:cNvPr id="119" name="Rectangle 1"/>
          <p:cNvSpPr txBox="1"/>
          <p:nvPr/>
        </p:nvSpPr>
        <p:spPr>
          <a:xfrm>
            <a:off x="3063861" y="784185"/>
            <a:ext cx="6064278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6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sz="19900" dirty="0"/>
              <a:t>3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/>
        </p:nvSpPr>
        <p:spPr>
          <a:xfrm>
            <a:off x="794957" y="3282043"/>
            <a:ext cx="10602079" cy="131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defTabSz="914400">
              <a:lnSpc>
                <a:spcPct val="90000"/>
              </a:lnSpc>
              <a:defRPr sz="42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4400" dirty="0"/>
              <a:t>[</a:t>
            </a:r>
            <a:r>
              <a:rPr lang="en-US" sz="4400" dirty="0">
                <a:solidFill>
                  <a:srgbClr val="FFC000"/>
                </a:solidFill>
              </a:rPr>
              <a:t>21</a:t>
            </a:r>
            <a:r>
              <a:rPr lang="en-US" sz="4400" dirty="0"/>
              <a:t>] La </a:t>
            </a:r>
            <a:r>
              <a:rPr lang="en-US" sz="4400" dirty="0" err="1"/>
              <a:t>herencia</a:t>
            </a:r>
            <a:r>
              <a:rPr lang="en-US" sz="4400" dirty="0"/>
              <a:t> de </a:t>
            </a:r>
            <a:r>
              <a:rPr lang="en-US" sz="4400" dirty="0" err="1">
                <a:solidFill>
                  <a:srgbClr val="FFC000"/>
                </a:solidFill>
              </a:rPr>
              <a:t>fácil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comienzo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/>
              <a:t>no </a:t>
            </a:r>
            <a:r>
              <a:rPr lang="en-US" sz="4400" dirty="0" err="1"/>
              <a:t>tendra</a:t>
            </a:r>
            <a:r>
              <a:rPr lang="en-US" sz="4400" dirty="0"/>
              <a:t>́ un final </a:t>
            </a:r>
            <a:r>
              <a:rPr lang="en-US" sz="4400" dirty="0" err="1"/>
              <a:t>feliz</a:t>
            </a:r>
            <a:r>
              <a:rPr lang="en-US" sz="4400" dirty="0"/>
              <a:t>. </a:t>
            </a:r>
          </a:p>
        </p:txBody>
      </p:sp>
      <p:sp>
        <p:nvSpPr>
          <p:cNvPr id="124" name="Rectangle 1"/>
          <p:cNvSpPr txBox="1"/>
          <p:nvPr/>
        </p:nvSpPr>
        <p:spPr>
          <a:xfrm>
            <a:off x="3063858" y="1997744"/>
            <a:ext cx="606427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2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400" dirty="0" err="1"/>
              <a:t>Proverbios</a:t>
            </a:r>
            <a:r>
              <a:rPr lang="en-US" sz="4400" dirty="0"/>
              <a:t> 20:21 NVI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1018659" y="2156184"/>
            <a:ext cx="10154679" cy="374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defTabSz="914400">
              <a:lnSpc>
                <a:spcPct val="90000"/>
              </a:lnSpc>
              <a:defRPr sz="42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4400" dirty="0"/>
              <a:t>[</a:t>
            </a:r>
            <a:r>
              <a:rPr lang="en-US" sz="4400" dirty="0">
                <a:solidFill>
                  <a:srgbClr val="FFC000"/>
                </a:solidFill>
              </a:rPr>
              <a:t>10</a:t>
            </a:r>
            <a:r>
              <a:rPr lang="en-US" sz="4400" dirty="0"/>
              <a:t>] No </a:t>
            </a:r>
            <a:r>
              <a:rPr lang="en-US" sz="4400" dirty="0" err="1"/>
              <a:t>menosprecien</a:t>
            </a:r>
            <a:r>
              <a:rPr lang="en-US" sz="4400" dirty="0"/>
              <a:t> </a:t>
            </a:r>
            <a:r>
              <a:rPr lang="en-US" sz="4400" dirty="0" err="1"/>
              <a:t>estos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C000"/>
                </a:solidFill>
              </a:rPr>
              <a:t>modestos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C000"/>
                </a:solidFill>
              </a:rPr>
              <a:t>comienzos</a:t>
            </a:r>
            <a:r>
              <a:rPr lang="en-US" sz="4400" dirty="0"/>
              <a:t>, </a:t>
            </a:r>
            <a:r>
              <a:rPr lang="en-US" sz="4400" dirty="0" err="1"/>
              <a:t>pues</a:t>
            </a:r>
            <a:r>
              <a:rPr lang="en-US" sz="4400" dirty="0"/>
              <a:t> el SEÑOR se </a:t>
            </a:r>
            <a:r>
              <a:rPr lang="en-US" sz="4400" dirty="0" err="1"/>
              <a:t>alegrara</a:t>
            </a:r>
            <a:r>
              <a:rPr lang="en-US" sz="4400" dirty="0"/>
              <a:t>́ </a:t>
            </a:r>
            <a:r>
              <a:rPr lang="en-US" sz="4400" dirty="0" err="1"/>
              <a:t>cuando</a:t>
            </a:r>
            <a:r>
              <a:rPr lang="en-US" sz="4400" dirty="0"/>
              <a:t> </a:t>
            </a:r>
            <a:r>
              <a:rPr lang="en-US" sz="4400" dirty="0" err="1"/>
              <a:t>vea</a:t>
            </a:r>
            <a:r>
              <a:rPr lang="en-US" sz="4400" dirty="0"/>
              <a:t> que el </a:t>
            </a:r>
            <a:r>
              <a:rPr lang="en-US" sz="4400" dirty="0" err="1">
                <a:solidFill>
                  <a:srgbClr val="FFC000"/>
                </a:solidFill>
              </a:rPr>
              <a:t>trabajo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C000"/>
                </a:solidFill>
              </a:rPr>
              <a:t>se </a:t>
            </a:r>
            <a:r>
              <a:rPr lang="en-US" sz="4400" dirty="0" err="1">
                <a:solidFill>
                  <a:srgbClr val="FFC000"/>
                </a:solidFill>
              </a:rPr>
              <a:t>inicia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/>
              <a:t>y que la </a:t>
            </a:r>
            <a:r>
              <a:rPr lang="en-US" sz="4400" dirty="0" err="1"/>
              <a:t>plomada</a:t>
            </a:r>
            <a:r>
              <a:rPr lang="en-US" sz="4400" dirty="0"/>
              <a:t> </a:t>
            </a:r>
            <a:r>
              <a:rPr lang="en-US" sz="4400" dirty="0" err="1"/>
              <a:t>esta</a:t>
            </a:r>
            <a:r>
              <a:rPr lang="en-US" sz="4400" dirty="0"/>
              <a:t>́ </a:t>
            </a:r>
            <a:r>
              <a:rPr lang="en-US" sz="4400" dirty="0" err="1"/>
              <a:t>en</a:t>
            </a:r>
            <a:r>
              <a:rPr lang="en-US" sz="4400" dirty="0"/>
              <a:t> las manos de Zorobabel». (Las </a:t>
            </a:r>
            <a:r>
              <a:rPr lang="en-US" sz="4400" dirty="0" err="1"/>
              <a:t>siete</a:t>
            </a:r>
            <a:r>
              <a:rPr lang="en-US" sz="4400" dirty="0"/>
              <a:t> </a:t>
            </a:r>
            <a:r>
              <a:rPr lang="en-US" sz="4400" dirty="0" err="1"/>
              <a:t>lámparas</a:t>
            </a:r>
            <a:r>
              <a:rPr lang="en-US" sz="4400" dirty="0"/>
              <a:t> </a:t>
            </a:r>
            <a:r>
              <a:rPr lang="en-US" sz="4400" dirty="0" err="1"/>
              <a:t>representan</a:t>
            </a:r>
            <a:r>
              <a:rPr lang="en-US" sz="4400" dirty="0"/>
              <a:t> los </a:t>
            </a:r>
            <a:r>
              <a:rPr lang="en-US" sz="4400" dirty="0" err="1"/>
              <a:t>ojos</a:t>
            </a:r>
            <a:r>
              <a:rPr lang="en-US" sz="4400" dirty="0"/>
              <a:t> del SEÑOR que </a:t>
            </a:r>
            <a:r>
              <a:rPr lang="en-US" sz="4400" dirty="0" err="1"/>
              <a:t>recorren</a:t>
            </a:r>
            <a:r>
              <a:rPr lang="en-US" sz="4400" dirty="0"/>
              <a:t> </a:t>
            </a:r>
            <a:r>
              <a:rPr lang="en-US" sz="4400" dirty="0" err="1"/>
              <a:t>toda</a:t>
            </a:r>
            <a:r>
              <a:rPr lang="en-US" sz="4400" dirty="0"/>
              <a:t> la tierra). </a:t>
            </a:r>
          </a:p>
        </p:txBody>
      </p:sp>
      <p:sp>
        <p:nvSpPr>
          <p:cNvPr id="96" name="Rectangle 1"/>
          <p:cNvSpPr txBox="1"/>
          <p:nvPr/>
        </p:nvSpPr>
        <p:spPr>
          <a:xfrm>
            <a:off x="3063860" y="1094968"/>
            <a:ext cx="606427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2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400" dirty="0" err="1"/>
              <a:t>Zacarías</a:t>
            </a:r>
            <a:r>
              <a:rPr lang="en-US" sz="4400" dirty="0"/>
              <a:t> 4:10 NTV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/>
        </p:nvSpPr>
        <p:spPr>
          <a:xfrm>
            <a:off x="1566086" y="3429000"/>
            <a:ext cx="9059828" cy="208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90000"/>
              </a:lnSpc>
              <a:defRPr sz="44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4800" dirty="0"/>
              <a:t>UN TRABAJO HUMILDE Y SILENCIOSO PUEDE ABRIR PUERTAS A UN NUEVO DISEÑO </a:t>
            </a:r>
          </a:p>
        </p:txBody>
      </p:sp>
      <p:sp>
        <p:nvSpPr>
          <p:cNvPr id="100" name="Rectangle 1"/>
          <p:cNvSpPr txBox="1"/>
          <p:nvPr/>
        </p:nvSpPr>
        <p:spPr>
          <a:xfrm>
            <a:off x="3063861" y="544387"/>
            <a:ext cx="6064278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6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sz="19900" dirty="0"/>
              <a:t>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/>
        </p:nvSpPr>
        <p:spPr>
          <a:xfrm>
            <a:off x="1071813" y="2431894"/>
            <a:ext cx="10048372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defTabSz="914400">
              <a:lnSpc>
                <a:spcPct val="90000"/>
              </a:lnSpc>
              <a:defRPr sz="42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4400" dirty="0"/>
              <a:t>[</a:t>
            </a:r>
            <a:r>
              <a:rPr lang="en-US" sz="4400" dirty="0">
                <a:solidFill>
                  <a:srgbClr val="FFC000"/>
                </a:solidFill>
              </a:rPr>
              <a:t>3</a:t>
            </a:r>
            <a:r>
              <a:rPr lang="en-US" sz="4400" dirty="0"/>
              <a:t>] Rut </a:t>
            </a:r>
            <a:r>
              <a:rPr lang="en-US" sz="4400" dirty="0" err="1">
                <a:solidFill>
                  <a:srgbClr val="FFC000"/>
                </a:solidFill>
              </a:rPr>
              <a:t>salio</a:t>
            </a:r>
            <a:r>
              <a:rPr lang="en-US" sz="4400" dirty="0">
                <a:solidFill>
                  <a:srgbClr val="FFC000"/>
                </a:solidFill>
              </a:rPr>
              <a:t>́ y </a:t>
            </a:r>
            <a:r>
              <a:rPr lang="en-US" sz="4400" dirty="0" err="1">
                <a:solidFill>
                  <a:srgbClr val="FFC000"/>
                </a:solidFill>
              </a:rPr>
              <a:t>comenzo</a:t>
            </a:r>
            <a:r>
              <a:rPr lang="en-US" sz="4400" dirty="0">
                <a:solidFill>
                  <a:srgbClr val="FFC000"/>
                </a:solidFill>
              </a:rPr>
              <a:t>́ </a:t>
            </a:r>
            <a:r>
              <a:rPr lang="en-US" sz="4400" dirty="0"/>
              <a:t>a </a:t>
            </a:r>
            <a:r>
              <a:rPr lang="en-US" sz="4400" dirty="0" err="1"/>
              <a:t>recoger</a:t>
            </a:r>
            <a:r>
              <a:rPr lang="en-US" sz="4400" dirty="0"/>
              <a:t> </a:t>
            </a:r>
            <a:r>
              <a:rPr lang="en-US" sz="4400" dirty="0" err="1"/>
              <a:t>espigas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el campo, </a:t>
            </a:r>
            <a:r>
              <a:rPr lang="en-US" sz="4400" dirty="0" err="1">
                <a:solidFill>
                  <a:srgbClr val="FFC000"/>
                </a:solidFill>
              </a:rPr>
              <a:t>detrás</a:t>
            </a:r>
            <a:r>
              <a:rPr lang="en-US" sz="4400" dirty="0"/>
              <a:t> de los </a:t>
            </a:r>
            <a:r>
              <a:rPr lang="en-US" sz="4400" dirty="0" err="1"/>
              <a:t>segadores</a:t>
            </a:r>
            <a:r>
              <a:rPr lang="en-US" sz="4400" dirty="0"/>
              <a:t>. Y </a:t>
            </a:r>
            <a:r>
              <a:rPr lang="en-US" sz="4400" dirty="0" err="1"/>
              <a:t>dio</a:t>
            </a:r>
            <a:r>
              <a:rPr lang="en-US" sz="4400" dirty="0"/>
              <a:t> la </a:t>
            </a:r>
            <a:r>
              <a:rPr lang="en-US" sz="4400" dirty="0" err="1"/>
              <a:t>casualidad</a:t>
            </a:r>
            <a:r>
              <a:rPr lang="en-US" sz="4400" dirty="0"/>
              <a:t> de que el campo </a:t>
            </a:r>
            <a:r>
              <a:rPr lang="en-US" sz="4400" dirty="0" err="1"/>
              <a:t>donde</a:t>
            </a:r>
            <a:r>
              <a:rPr lang="en-US" sz="4400" dirty="0"/>
              <a:t> </a:t>
            </a:r>
            <a:r>
              <a:rPr lang="en-US" sz="4400" dirty="0" err="1"/>
              <a:t>estaba</a:t>
            </a:r>
            <a:r>
              <a:rPr lang="en-US" sz="4400" dirty="0"/>
              <a:t> </a:t>
            </a:r>
            <a:r>
              <a:rPr lang="en-US" sz="4400" dirty="0" err="1"/>
              <a:t>trabajando</a:t>
            </a:r>
            <a:r>
              <a:rPr lang="en-US" sz="4400" dirty="0"/>
              <a:t> </a:t>
            </a:r>
            <a:r>
              <a:rPr lang="en-US" sz="4400" dirty="0" err="1"/>
              <a:t>pertenecía</a:t>
            </a:r>
            <a:r>
              <a:rPr lang="en-US" sz="4400" dirty="0"/>
              <a:t> a Booz, el </a:t>
            </a:r>
            <a:r>
              <a:rPr lang="en-US" sz="4400" dirty="0" err="1"/>
              <a:t>pariente</a:t>
            </a:r>
            <a:r>
              <a:rPr lang="en-US" sz="4400" dirty="0"/>
              <a:t> de </a:t>
            </a:r>
            <a:r>
              <a:rPr lang="en-US" sz="4400" dirty="0" err="1"/>
              <a:t>Elimélec</a:t>
            </a:r>
            <a:r>
              <a:rPr lang="en-US" sz="4400" dirty="0"/>
              <a:t>. </a:t>
            </a:r>
          </a:p>
        </p:txBody>
      </p:sp>
      <p:sp>
        <p:nvSpPr>
          <p:cNvPr id="103" name="Rectangle 1"/>
          <p:cNvSpPr txBox="1"/>
          <p:nvPr/>
        </p:nvSpPr>
        <p:spPr>
          <a:xfrm>
            <a:off x="2780949" y="1286785"/>
            <a:ext cx="66301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2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400" dirty="0"/>
              <a:t>Rut 2:3 NVI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/>
        </p:nvSpPr>
        <p:spPr>
          <a:xfrm>
            <a:off x="1071812" y="1851120"/>
            <a:ext cx="10048372" cy="4358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/>
          <a:p>
            <a:pPr defTabSz="914400">
              <a:lnSpc>
                <a:spcPct val="90000"/>
              </a:lnSpc>
              <a:defRPr sz="42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4400" dirty="0"/>
              <a:t>[</a:t>
            </a:r>
            <a:r>
              <a:rPr lang="en-US" sz="4400" dirty="0">
                <a:solidFill>
                  <a:srgbClr val="FFC000"/>
                </a:solidFill>
              </a:rPr>
              <a:t>12</a:t>
            </a:r>
            <a:r>
              <a:rPr lang="en-US" sz="4400" dirty="0"/>
              <a:t>] »¡Que </a:t>
            </a:r>
            <a:r>
              <a:rPr lang="en-US" sz="4400" dirty="0">
                <a:solidFill>
                  <a:srgbClr val="FFC000"/>
                </a:solidFill>
              </a:rPr>
              <a:t>por medio de </a:t>
            </a:r>
            <a:r>
              <a:rPr lang="en-US" sz="4400" dirty="0" err="1">
                <a:solidFill>
                  <a:srgbClr val="FFC000"/>
                </a:solidFill>
              </a:rPr>
              <a:t>esta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joven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/>
              <a:t>el </a:t>
            </a:r>
            <a:r>
              <a:rPr lang="en-US" sz="4400" dirty="0" err="1"/>
              <a:t>Señor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C000"/>
                </a:solidFill>
              </a:rPr>
              <a:t>conceda</a:t>
            </a:r>
            <a:r>
              <a:rPr lang="en-US" sz="4400" dirty="0"/>
              <a:t> una </a:t>
            </a:r>
            <a:r>
              <a:rPr lang="en-US" sz="4400" dirty="0" err="1"/>
              <a:t>descendencia</a:t>
            </a:r>
            <a:r>
              <a:rPr lang="en-US" sz="4400" dirty="0"/>
              <a:t> </a:t>
            </a:r>
            <a:r>
              <a:rPr lang="en-US" sz="4400" dirty="0" err="1"/>
              <a:t>tal</a:t>
            </a:r>
            <a:r>
              <a:rPr lang="en-US" sz="4400" dirty="0"/>
              <a:t> que </a:t>
            </a:r>
            <a:r>
              <a:rPr lang="en-US" sz="4400" dirty="0" err="1"/>
              <a:t>tu</a:t>
            </a:r>
            <a:r>
              <a:rPr lang="en-US" sz="4400" dirty="0"/>
              <a:t> </a:t>
            </a:r>
            <a:r>
              <a:rPr lang="en-US" sz="4400" dirty="0" err="1"/>
              <a:t>familia</a:t>
            </a:r>
            <a:r>
              <a:rPr lang="en-US" sz="4400" dirty="0"/>
              <a:t> sea </a:t>
            </a:r>
            <a:r>
              <a:rPr lang="en-US" sz="4400" dirty="0" err="1"/>
              <a:t>como</a:t>
            </a:r>
            <a:r>
              <a:rPr lang="en-US" sz="4400" dirty="0"/>
              <a:t> la de Fares, el </a:t>
            </a:r>
            <a:r>
              <a:rPr lang="en-US" sz="4400" dirty="0" err="1"/>
              <a:t>hijo</a:t>
            </a:r>
            <a:r>
              <a:rPr lang="en-US" sz="4400" dirty="0"/>
              <a:t> que Tamar le </a:t>
            </a:r>
            <a:r>
              <a:rPr lang="en-US" sz="4400" dirty="0" err="1"/>
              <a:t>dio</a:t>
            </a:r>
            <a:r>
              <a:rPr lang="en-US" sz="4400" dirty="0"/>
              <a:t> a Judá! [13] </a:t>
            </a:r>
            <a:r>
              <a:rPr lang="en-US" sz="4400" dirty="0" err="1"/>
              <a:t>Asi</a:t>
            </a:r>
            <a:r>
              <a:rPr lang="en-US" sz="4400" dirty="0"/>
              <a:t>́ que Booz </a:t>
            </a:r>
            <a:r>
              <a:rPr lang="en-US" sz="4400" dirty="0" err="1"/>
              <a:t>tomo</a:t>
            </a:r>
            <a:r>
              <a:rPr lang="en-US" sz="4400" dirty="0"/>
              <a:t>́ a Rut y se </a:t>
            </a:r>
            <a:r>
              <a:rPr lang="en-US" sz="4400" dirty="0" err="1"/>
              <a:t>caso</a:t>
            </a:r>
            <a:r>
              <a:rPr lang="en-US" sz="4400" dirty="0"/>
              <a:t>́ con </a:t>
            </a:r>
            <a:r>
              <a:rPr lang="en-US" sz="4400" dirty="0" err="1"/>
              <a:t>ella</a:t>
            </a:r>
            <a:r>
              <a:rPr lang="en-US" sz="4400" dirty="0"/>
              <a:t>. </a:t>
            </a:r>
            <a:r>
              <a:rPr lang="en-US" sz="4400" dirty="0" err="1"/>
              <a:t>Cuando</a:t>
            </a:r>
            <a:r>
              <a:rPr lang="en-US" sz="4400" dirty="0"/>
              <a:t> se </a:t>
            </a:r>
            <a:r>
              <a:rPr lang="en-US" sz="4400" dirty="0" err="1"/>
              <a:t>unieron</a:t>
            </a:r>
            <a:r>
              <a:rPr lang="en-US" sz="4400" dirty="0"/>
              <a:t>, el </a:t>
            </a:r>
            <a:r>
              <a:rPr lang="en-US" sz="4400" dirty="0" err="1"/>
              <a:t>Señor</a:t>
            </a:r>
            <a:r>
              <a:rPr lang="en-US" sz="4400" dirty="0"/>
              <a:t> le </a:t>
            </a:r>
            <a:r>
              <a:rPr lang="en-US" sz="4400" dirty="0" err="1">
                <a:solidFill>
                  <a:srgbClr val="FFC000"/>
                </a:solidFill>
              </a:rPr>
              <a:t>concedio</a:t>
            </a:r>
            <a:r>
              <a:rPr lang="en-US" sz="4400" dirty="0">
                <a:solidFill>
                  <a:srgbClr val="FFC000"/>
                </a:solidFill>
              </a:rPr>
              <a:t>́</a:t>
            </a:r>
            <a:r>
              <a:rPr lang="en-US" sz="4400" dirty="0"/>
              <a:t> </a:t>
            </a:r>
            <a:r>
              <a:rPr lang="en-US" sz="4400" dirty="0" err="1"/>
              <a:t>quedar</a:t>
            </a:r>
            <a:r>
              <a:rPr lang="en-US" sz="4400" dirty="0"/>
              <a:t> </a:t>
            </a:r>
            <a:r>
              <a:rPr lang="en-US" sz="4400" dirty="0" err="1"/>
              <a:t>embarazada</a:t>
            </a:r>
            <a:r>
              <a:rPr lang="en-US" sz="4400" dirty="0"/>
              <a:t>, de modo que </a:t>
            </a:r>
            <a:r>
              <a:rPr lang="en-US" sz="4400" dirty="0" err="1"/>
              <a:t>tuvo</a:t>
            </a:r>
            <a:r>
              <a:rPr lang="en-US" sz="4400" dirty="0"/>
              <a:t> un </a:t>
            </a:r>
            <a:r>
              <a:rPr lang="en-US" sz="4400" dirty="0" err="1"/>
              <a:t>hijo</a:t>
            </a:r>
            <a:r>
              <a:rPr lang="en-US" sz="4400" dirty="0"/>
              <a:t>. </a:t>
            </a:r>
          </a:p>
        </p:txBody>
      </p:sp>
      <p:sp>
        <p:nvSpPr>
          <p:cNvPr id="103" name="Rectangle 1"/>
          <p:cNvSpPr txBox="1"/>
          <p:nvPr/>
        </p:nvSpPr>
        <p:spPr>
          <a:xfrm>
            <a:off x="2780947" y="779393"/>
            <a:ext cx="66301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2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400" dirty="0"/>
              <a:t>Rut 4:12-13 NVI</a:t>
            </a:r>
          </a:p>
        </p:txBody>
      </p:sp>
    </p:spTree>
    <p:extLst>
      <p:ext uri="{BB962C8B-B14F-4D97-AF65-F5344CB8AC3E}">
        <p14:creationId xmlns:p14="http://schemas.microsoft.com/office/powerpoint/2010/main" val="40004778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/>
        </p:nvSpPr>
        <p:spPr>
          <a:xfrm>
            <a:off x="1566082" y="3658042"/>
            <a:ext cx="9059828" cy="208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90000"/>
              </a:lnSpc>
              <a:defRPr sz="44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4800" dirty="0"/>
              <a:t>DAR PRIORIDAD A DIOS, AUN SIN INICIAR UN PROYECTO, PUEDE LLEVAR AL NUEVO DISEÑO </a:t>
            </a:r>
          </a:p>
        </p:txBody>
      </p:sp>
      <p:sp>
        <p:nvSpPr>
          <p:cNvPr id="108" name="Rectangle 1"/>
          <p:cNvSpPr txBox="1"/>
          <p:nvPr/>
        </p:nvSpPr>
        <p:spPr>
          <a:xfrm>
            <a:off x="3063856" y="503332"/>
            <a:ext cx="6064279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6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sz="19900" dirty="0"/>
              <a:t>2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/>
        </p:nvSpPr>
        <p:spPr>
          <a:xfrm>
            <a:off x="786205" y="2802482"/>
            <a:ext cx="10619587" cy="2529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defTabSz="914400">
              <a:lnSpc>
                <a:spcPct val="90000"/>
              </a:lnSpc>
              <a:defRPr sz="42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4400" dirty="0"/>
              <a:t>[</a:t>
            </a:r>
            <a:r>
              <a:rPr lang="en-US" sz="4400" dirty="0">
                <a:solidFill>
                  <a:srgbClr val="FFC000"/>
                </a:solidFill>
              </a:rPr>
              <a:t>6</a:t>
            </a:r>
            <a:r>
              <a:rPr lang="en-US" sz="4400" dirty="0"/>
              <a:t>] </a:t>
            </a:r>
            <a:r>
              <a:rPr lang="en-US" sz="4400" dirty="0">
                <a:solidFill>
                  <a:srgbClr val="FFC000"/>
                </a:solidFill>
              </a:rPr>
              <a:t>A </a:t>
            </a:r>
            <a:r>
              <a:rPr lang="en-US" sz="4400" dirty="0" err="1">
                <a:solidFill>
                  <a:srgbClr val="FFC000"/>
                </a:solidFill>
              </a:rPr>
              <a:t>pesar</a:t>
            </a:r>
            <a:r>
              <a:rPr lang="en-US" sz="4400" dirty="0">
                <a:solidFill>
                  <a:srgbClr val="FFC000"/>
                </a:solidFill>
              </a:rPr>
              <a:t> de </a:t>
            </a:r>
            <a:r>
              <a:rPr lang="en-US" sz="4400" dirty="0"/>
              <a:t>que </a:t>
            </a:r>
            <a:r>
              <a:rPr lang="en-US" sz="4400" dirty="0" err="1"/>
              <a:t>aún</a:t>
            </a:r>
            <a:r>
              <a:rPr lang="en-US" sz="4400" dirty="0"/>
              <a:t> no se </a:t>
            </a:r>
            <a:r>
              <a:rPr lang="en-US" sz="4400" dirty="0" err="1"/>
              <a:t>habían</a:t>
            </a:r>
            <a:r>
              <a:rPr lang="en-US" sz="4400" dirty="0"/>
              <a:t> </a:t>
            </a:r>
            <a:r>
              <a:rPr lang="en-US" sz="4400" dirty="0" err="1"/>
              <a:t>echado</a:t>
            </a:r>
            <a:r>
              <a:rPr lang="en-US" sz="4400" dirty="0"/>
              <a:t> los </a:t>
            </a:r>
            <a:r>
              <a:rPr lang="en-US" sz="4400" dirty="0" err="1"/>
              <a:t>cimientos</a:t>
            </a:r>
            <a:r>
              <a:rPr lang="en-US" sz="4400" dirty="0"/>
              <a:t> del </a:t>
            </a:r>
            <a:r>
              <a:rPr lang="en-US" sz="4400" dirty="0" err="1"/>
              <a:t>templo</a:t>
            </a:r>
            <a:r>
              <a:rPr lang="en-US" sz="4400" dirty="0"/>
              <a:t>, </a:t>
            </a:r>
            <a:r>
              <a:rPr lang="en-US" sz="4400" dirty="0" err="1">
                <a:solidFill>
                  <a:srgbClr val="FFC000"/>
                </a:solidFill>
              </a:rPr>
              <a:t>desde</a:t>
            </a:r>
            <a:r>
              <a:rPr lang="en-US" sz="4400" dirty="0">
                <a:solidFill>
                  <a:srgbClr val="FFC000"/>
                </a:solidFill>
              </a:rPr>
              <a:t> el primer </a:t>
            </a:r>
            <a:r>
              <a:rPr lang="en-US" sz="4400" dirty="0" err="1">
                <a:solidFill>
                  <a:srgbClr val="FFC000"/>
                </a:solidFill>
              </a:rPr>
              <a:t>día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/>
              <a:t>del </a:t>
            </a:r>
            <a:r>
              <a:rPr lang="en-US" sz="4400" dirty="0" err="1"/>
              <a:t>mes</a:t>
            </a:r>
            <a:r>
              <a:rPr lang="en-US" sz="4400" dirty="0"/>
              <a:t> </a:t>
            </a:r>
            <a:r>
              <a:rPr lang="en-US" sz="4400" dirty="0" err="1"/>
              <a:t>séptimo</a:t>
            </a:r>
            <a:r>
              <a:rPr lang="en-US" sz="4400" dirty="0"/>
              <a:t> el pueblo </a:t>
            </a:r>
            <a:r>
              <a:rPr lang="en-US" sz="4400" dirty="0" err="1">
                <a:solidFill>
                  <a:srgbClr val="FFC000"/>
                </a:solidFill>
              </a:rPr>
              <a:t>comenzo</a:t>
            </a:r>
            <a:r>
              <a:rPr lang="en-US" sz="4400" dirty="0">
                <a:solidFill>
                  <a:srgbClr val="FFC000"/>
                </a:solidFill>
              </a:rPr>
              <a:t>́</a:t>
            </a:r>
            <a:r>
              <a:rPr lang="en-US" sz="4400" dirty="0"/>
              <a:t> a </a:t>
            </a:r>
            <a:r>
              <a:rPr lang="en-US" sz="4400" dirty="0" err="1"/>
              <a:t>ofrecer</a:t>
            </a:r>
            <a:r>
              <a:rPr lang="en-US" sz="4400" dirty="0"/>
              <a:t> </a:t>
            </a:r>
            <a:r>
              <a:rPr lang="en-US" sz="4400" dirty="0" err="1"/>
              <a:t>holocaustos</a:t>
            </a:r>
            <a:r>
              <a:rPr lang="en-US" sz="4400" dirty="0"/>
              <a:t> al </a:t>
            </a:r>
            <a:r>
              <a:rPr lang="en-US" sz="4400" dirty="0" err="1"/>
              <a:t>Señor</a:t>
            </a:r>
            <a:r>
              <a:rPr lang="en-US" sz="4400" dirty="0"/>
              <a:t>. </a:t>
            </a:r>
          </a:p>
        </p:txBody>
      </p:sp>
      <p:sp>
        <p:nvSpPr>
          <p:cNvPr id="113" name="Rectangle 1"/>
          <p:cNvSpPr txBox="1"/>
          <p:nvPr/>
        </p:nvSpPr>
        <p:spPr>
          <a:xfrm>
            <a:off x="3063859" y="1525595"/>
            <a:ext cx="606427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2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400" dirty="0"/>
              <a:t>Esdras 3:6 NVI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/>
        </p:nvSpPr>
        <p:spPr>
          <a:xfrm>
            <a:off x="786204" y="1926458"/>
            <a:ext cx="10619587" cy="374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/>
          <a:p>
            <a:pPr defTabSz="914400">
              <a:lnSpc>
                <a:spcPct val="90000"/>
              </a:lnSpc>
              <a:defRPr sz="4200" b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US" sz="4400" dirty="0"/>
              <a:t>[</a:t>
            </a:r>
            <a:r>
              <a:rPr lang="en-US" sz="4400" dirty="0">
                <a:solidFill>
                  <a:srgbClr val="FFC000"/>
                </a:solidFill>
              </a:rPr>
              <a:t>7</a:t>
            </a:r>
            <a:r>
              <a:rPr lang="en-US" sz="4400" dirty="0"/>
              <a:t>] </a:t>
            </a:r>
            <a:r>
              <a:rPr lang="en-US" sz="4400" dirty="0" err="1">
                <a:solidFill>
                  <a:srgbClr val="FFC000"/>
                </a:solidFill>
              </a:rPr>
              <a:t>Luego</a:t>
            </a:r>
            <a:r>
              <a:rPr lang="en-US" sz="4400" dirty="0"/>
              <a:t> </a:t>
            </a:r>
            <a:r>
              <a:rPr lang="en-US" sz="4400" dirty="0" err="1"/>
              <a:t>dieron</a:t>
            </a:r>
            <a:r>
              <a:rPr lang="en-US" sz="4400" dirty="0"/>
              <a:t> dinero a los </a:t>
            </a:r>
            <a:r>
              <a:rPr lang="en-US" sz="4400" dirty="0" err="1"/>
              <a:t>albañiles</a:t>
            </a:r>
            <a:r>
              <a:rPr lang="en-US" sz="4400" dirty="0"/>
              <a:t> y </a:t>
            </a:r>
            <a:r>
              <a:rPr lang="en-US" sz="4400" dirty="0" err="1"/>
              <a:t>carpinteros</a:t>
            </a:r>
            <a:r>
              <a:rPr lang="en-US" sz="4400" dirty="0"/>
              <a:t>. A los de </a:t>
            </a:r>
            <a:r>
              <a:rPr lang="en-US" sz="4400" dirty="0" err="1"/>
              <a:t>Sidón</a:t>
            </a:r>
            <a:r>
              <a:rPr lang="en-US" sz="4400" dirty="0"/>
              <a:t> y </a:t>
            </a:r>
            <a:r>
              <a:rPr lang="en-US" sz="4400" dirty="0" err="1"/>
              <a:t>Tiro</a:t>
            </a:r>
            <a:r>
              <a:rPr lang="en-US" sz="4400" dirty="0"/>
              <a:t> les </a:t>
            </a:r>
            <a:r>
              <a:rPr lang="en-US" sz="4400" dirty="0" err="1"/>
              <a:t>dieron</a:t>
            </a:r>
            <a:r>
              <a:rPr lang="en-US" sz="4400" dirty="0"/>
              <a:t> comida, </a:t>
            </a:r>
            <a:r>
              <a:rPr lang="en-US" sz="4400" dirty="0" err="1"/>
              <a:t>bebida</a:t>
            </a:r>
            <a:r>
              <a:rPr lang="en-US" sz="4400" dirty="0"/>
              <a:t> y </a:t>
            </a:r>
            <a:r>
              <a:rPr lang="en-US" sz="4400" dirty="0" err="1"/>
              <a:t>aceite</a:t>
            </a:r>
            <a:r>
              <a:rPr lang="en-US" sz="4400" dirty="0"/>
              <a:t> para que por mar </a:t>
            </a:r>
            <a:r>
              <a:rPr lang="en-US" sz="4400" dirty="0" err="1"/>
              <a:t>llevaran</a:t>
            </a:r>
            <a:r>
              <a:rPr lang="en-US" sz="4400" dirty="0"/>
              <a:t> </a:t>
            </a:r>
            <a:r>
              <a:rPr lang="en-US" sz="4400" dirty="0" err="1"/>
              <a:t>madera</a:t>
            </a:r>
            <a:r>
              <a:rPr lang="en-US" sz="4400" dirty="0"/>
              <a:t> de cedro </a:t>
            </a:r>
            <a:r>
              <a:rPr lang="en-US" sz="4400" dirty="0" err="1"/>
              <a:t>desde</a:t>
            </a:r>
            <a:r>
              <a:rPr lang="en-US" sz="4400" dirty="0"/>
              <a:t> el </a:t>
            </a:r>
            <a:r>
              <a:rPr lang="en-US" sz="4400" dirty="0" err="1"/>
              <a:t>Líbano</a:t>
            </a:r>
            <a:r>
              <a:rPr lang="en-US" sz="4400" dirty="0"/>
              <a:t> hasta </a:t>
            </a:r>
            <a:r>
              <a:rPr lang="en-US" sz="4400" dirty="0" err="1"/>
              <a:t>Jope</a:t>
            </a:r>
            <a:r>
              <a:rPr lang="en-US" sz="4400" dirty="0"/>
              <a:t>, </a:t>
            </a:r>
            <a:r>
              <a:rPr lang="en-US" sz="4400" dirty="0" err="1"/>
              <a:t>conforme</a:t>
            </a:r>
            <a:r>
              <a:rPr lang="en-US" sz="4400" dirty="0"/>
              <a:t> a la </a:t>
            </a:r>
            <a:r>
              <a:rPr lang="en-US" sz="4400" dirty="0" err="1"/>
              <a:t>autorización</a:t>
            </a:r>
            <a:r>
              <a:rPr lang="en-US" sz="4400" dirty="0"/>
              <a:t> que </a:t>
            </a:r>
            <a:r>
              <a:rPr lang="en-US" sz="4400" dirty="0" err="1"/>
              <a:t>había</a:t>
            </a:r>
            <a:r>
              <a:rPr lang="en-US" sz="4400" dirty="0"/>
              <a:t> dado Ciro, </a:t>
            </a:r>
            <a:r>
              <a:rPr lang="en-US" sz="4400" dirty="0" err="1"/>
              <a:t>rey</a:t>
            </a:r>
            <a:r>
              <a:rPr lang="en-US" sz="4400" dirty="0"/>
              <a:t> de Persia. </a:t>
            </a:r>
          </a:p>
        </p:txBody>
      </p:sp>
      <p:sp>
        <p:nvSpPr>
          <p:cNvPr id="113" name="Rectangle 1"/>
          <p:cNvSpPr txBox="1"/>
          <p:nvPr/>
        </p:nvSpPr>
        <p:spPr>
          <a:xfrm>
            <a:off x="3063858" y="798102"/>
            <a:ext cx="606427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200" b="1">
                <a:solidFill>
                  <a:schemeClr val="accent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4400" dirty="0"/>
              <a:t>Esdras 3:7 NVI</a:t>
            </a:r>
          </a:p>
        </p:txBody>
      </p:sp>
    </p:spTree>
    <p:extLst>
      <p:ext uri="{BB962C8B-B14F-4D97-AF65-F5344CB8AC3E}">
        <p14:creationId xmlns:p14="http://schemas.microsoft.com/office/powerpoint/2010/main" val="37538366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313</Words>
  <Application>Microsoft Macintosh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9</cp:revision>
  <dcterms:modified xsi:type="dcterms:W3CDTF">2021-08-31T19:45:01Z</dcterms:modified>
</cp:coreProperties>
</file>